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3"/>
  </p:notesMasterIdLst>
  <p:handoutMasterIdLst>
    <p:handoutMasterId r:id="rId24"/>
  </p:handoutMasterIdLst>
  <p:sldIdLst>
    <p:sldId id="285" r:id="rId5"/>
    <p:sldId id="344" r:id="rId6"/>
    <p:sldId id="300" r:id="rId7"/>
    <p:sldId id="333" r:id="rId8"/>
    <p:sldId id="336" r:id="rId9"/>
    <p:sldId id="340" r:id="rId10"/>
    <p:sldId id="351" r:id="rId11"/>
    <p:sldId id="346" r:id="rId12"/>
    <p:sldId id="326" r:id="rId13"/>
    <p:sldId id="347" r:id="rId14"/>
    <p:sldId id="348" r:id="rId15"/>
    <p:sldId id="325" r:id="rId16"/>
    <p:sldId id="350" r:id="rId17"/>
    <p:sldId id="324" r:id="rId18"/>
    <p:sldId id="337" r:id="rId19"/>
    <p:sldId id="353" r:id="rId20"/>
    <p:sldId id="356" r:id="rId21"/>
    <p:sldId id="355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2E3"/>
    <a:srgbClr val="595A5D"/>
    <a:srgbClr val="414042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0063" autoAdjust="0"/>
  </p:normalViewPr>
  <p:slideViewPr>
    <p:cSldViewPr snapToGrid="0" showGuides="1">
      <p:cViewPr varScale="1">
        <p:scale>
          <a:sx n="166" d="100"/>
          <a:sy n="166" d="100"/>
        </p:scale>
        <p:origin x="432" y="19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9/21/18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to be Model, but deprecated.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7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Zoo (Module, Gluon &amp; ONNX)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8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0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6" r:id="rId2"/>
    <p:sldLayoutId id="2147483677" r:id="rId3"/>
    <p:sldLayoutId id="2147483700" r:id="rId4"/>
    <p:sldLayoutId id="2147483697" r:id="rId5"/>
    <p:sldLayoutId id="2147483698" r:id="rId6"/>
    <p:sldLayoutId id="2147483699" r:id="rId7"/>
    <p:sldLayoutId id="2147483689" r:id="rId8"/>
    <p:sldLayoutId id="2147483678" r:id="rId9"/>
    <p:sldLayoutId id="2147483707" r:id="rId10"/>
    <p:sldLayoutId id="2147483679" r:id="rId11"/>
    <p:sldLayoutId id="2147483703" r:id="rId12"/>
    <p:sldLayoutId id="2147483704" r:id="rId13"/>
    <p:sldLayoutId id="2147483705" r:id="rId14"/>
    <p:sldLayoutId id="2147483706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29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chinakook/Awesome-MXNet" TargetMode="External"/><Relationship Id="rId5" Type="http://schemas.openxmlformats.org/officeDocument/2006/relationships/hyperlink" Target="https://gluon-cv.mxnet.io/" TargetMode="External"/><Relationship Id="rId4" Type="http://schemas.openxmlformats.org/officeDocument/2006/relationships/hyperlink" Target="http://gluon-nlp.mxnet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Sergey </a:t>
            </a:r>
            <a:r>
              <a:rPr lang="en-US" dirty="0" err="1"/>
              <a:t>Sokolov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2069095"/>
            <a:ext cx="8282061" cy="744537"/>
          </a:xfrm>
        </p:spPr>
        <p:txBody>
          <a:bodyPr/>
          <a:lstStyle/>
          <a:p>
            <a:r>
              <a:rPr lang="en-US" sz="3600" dirty="0"/>
              <a:t>Crash course: Apache </a:t>
            </a:r>
            <a:r>
              <a:rPr lang="en-US" sz="3600" dirty="0" err="1"/>
              <a:t>MXNet</a:t>
            </a:r>
            <a:r>
              <a:rPr lang="en-US" sz="3600" dirty="0"/>
              <a:t> with Gluon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20 Sep 2018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9955-7DE8-8F4F-BDBF-5528501D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Optimized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91D1-9EC0-D949-B5B6-C52EF6BEC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7363" y="4122806"/>
            <a:ext cx="6035040" cy="398827"/>
          </a:xfrm>
        </p:spPr>
        <p:txBody>
          <a:bodyPr>
            <a:normAutofit/>
          </a:bodyPr>
          <a:lstStyle/>
          <a:p>
            <a:r>
              <a:rPr lang="en-US" dirty="0"/>
              <a:t>Also Atlas, </a:t>
            </a:r>
            <a:r>
              <a:rPr lang="en-US" dirty="0" err="1"/>
              <a:t>OpenBLAS</a:t>
            </a:r>
            <a:r>
              <a:rPr lang="en-US" dirty="0"/>
              <a:t> &amp; Apple Accelerate.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91C4-ED53-D745-A24D-9BAD9C91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470" y="1109262"/>
            <a:ext cx="2236482" cy="1155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A41C1-FEA1-0A46-9AAC-FD34487E2D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312" y="1109262"/>
            <a:ext cx="1653879" cy="109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C286FD-1212-8B4E-9F41-D212423CD5DE}"/>
              </a:ext>
            </a:extLst>
          </p:cNvPr>
          <p:cNvSpPr/>
          <p:nvPr/>
        </p:nvSpPr>
        <p:spPr>
          <a:xfrm>
            <a:off x="1758847" y="2510269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63A64-0902-5843-9879-C6CCC39FC051}"/>
              </a:ext>
            </a:extLst>
          </p:cNvPr>
          <p:cNvSpPr/>
          <p:nvPr/>
        </p:nvSpPr>
        <p:spPr>
          <a:xfrm>
            <a:off x="4841929" y="2510269"/>
            <a:ext cx="283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B30B8-EA7C-0F45-A95A-DB77CA82FAE1}"/>
              </a:ext>
            </a:extLst>
          </p:cNvPr>
          <p:cNvSpPr txBox="1"/>
          <p:nvPr/>
        </p:nvSpPr>
        <p:spPr>
          <a:xfrm>
            <a:off x="1490376" y="2918016"/>
            <a:ext cx="2478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F4461-5312-8848-9A39-52CB14B71456}"/>
              </a:ext>
            </a:extLst>
          </p:cNvPr>
          <p:cNvSpPr txBox="1"/>
          <p:nvPr/>
        </p:nvSpPr>
        <p:spPr>
          <a:xfrm>
            <a:off x="4940969" y="2918016"/>
            <a:ext cx="2393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1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mxnet-mkl</a:t>
            </a:r>
            <a:endParaRPr lang="en-US" sz="1100" dirty="0">
              <a:solidFill>
                <a:schemeClr val="tx1">
                  <a:lumMod val="25000"/>
                  <a:lumOff val="7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E756C-4BB0-9B4A-ABE7-CA0AC3111ECC}"/>
              </a:ext>
            </a:extLst>
          </p:cNvPr>
          <p:cNvSpPr txBox="1"/>
          <p:nvPr/>
        </p:nvSpPr>
        <p:spPr>
          <a:xfrm>
            <a:off x="3072720" y="3473847"/>
            <a:ext cx="2733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64658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01D533-F45C-B248-9E05-27D7A6C8FD01}"/>
              </a:ext>
            </a:extLst>
          </p:cNvPr>
          <p:cNvCxnSpPr>
            <a:cxnSpLocks/>
          </p:cNvCxnSpPr>
          <p:nvPr/>
        </p:nvCxnSpPr>
        <p:spPr>
          <a:xfrm>
            <a:off x="7040109" y="3732282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F96E8D-245D-E146-9637-E5C13DBD2DF8}"/>
              </a:ext>
            </a:extLst>
          </p:cNvPr>
          <p:cNvCxnSpPr>
            <a:cxnSpLocks/>
          </p:cNvCxnSpPr>
          <p:nvPr/>
        </p:nvCxnSpPr>
        <p:spPr>
          <a:xfrm>
            <a:off x="7567894" y="16362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3907224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Operations </a:t>
            </a:r>
            <a:r>
              <a:rPr lang="en-US" i="1" dirty="0"/>
              <a:t>appear</a:t>
            </a:r>
            <a:r>
              <a:rPr lang="en-US" dirty="0"/>
              <a:t> to return immediately, but just pushed to engine queue on backend.</a:t>
            </a:r>
          </a:p>
          <a:p>
            <a:endParaRPr lang="en-US" dirty="0"/>
          </a:p>
          <a:p>
            <a:r>
              <a:rPr lang="en-US" dirty="0"/>
              <a:t>Allows for much greater parallelism.</a:t>
            </a:r>
          </a:p>
          <a:p>
            <a:endParaRPr lang="en-US" dirty="0"/>
          </a:p>
          <a:p>
            <a:r>
              <a:rPr lang="en-US" dirty="0"/>
              <a:t>Serial or parallel? </a:t>
            </a:r>
            <a:r>
              <a:rPr lang="en-US" i="1" dirty="0"/>
              <a:t>“The execution of any two functions when one of them modifies at least one common variable is serialized in their push order.”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Must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wait_to_read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()</a:t>
            </a:r>
            <a:r>
              <a:rPr lang="en-US" dirty="0"/>
              <a:t> or similar to retrieve value and this blocks.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68A4C0-1004-6940-93F9-2892A5C45802}"/>
              </a:ext>
            </a:extLst>
          </p:cNvPr>
          <p:cNvCxnSpPr>
            <a:cxnSpLocks/>
          </p:cNvCxnSpPr>
          <p:nvPr/>
        </p:nvCxnSpPr>
        <p:spPr>
          <a:xfrm>
            <a:off x="5050888" y="1223297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6E3A7-F567-6348-AC89-CC55C43F0063}"/>
              </a:ext>
            </a:extLst>
          </p:cNvPr>
          <p:cNvCxnSpPr>
            <a:cxnSpLocks/>
          </p:cNvCxnSpPr>
          <p:nvPr/>
        </p:nvCxnSpPr>
        <p:spPr>
          <a:xfrm>
            <a:off x="5058909" y="3721053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C6DCF7-FCE5-084C-B12E-7A1F42196C04}"/>
              </a:ext>
            </a:extLst>
          </p:cNvPr>
          <p:cNvCxnSpPr>
            <a:cxnSpLocks/>
          </p:cNvCxnSpPr>
          <p:nvPr/>
        </p:nvCxnSpPr>
        <p:spPr>
          <a:xfrm>
            <a:off x="5578673" y="16362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274F6-6698-C948-B0FB-16E0BE91CDB6}"/>
              </a:ext>
            </a:extLst>
          </p:cNvPr>
          <p:cNvCxnSpPr/>
          <p:nvPr/>
        </p:nvCxnSpPr>
        <p:spPr>
          <a:xfrm>
            <a:off x="5050888" y="163629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DA702A-12FF-7648-9D51-4BD591E86993}"/>
              </a:ext>
            </a:extLst>
          </p:cNvPr>
          <p:cNvCxnSpPr/>
          <p:nvPr/>
        </p:nvCxnSpPr>
        <p:spPr>
          <a:xfrm>
            <a:off x="5050888" y="243447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FC2927-0361-A840-8634-4874D68EA105}"/>
              </a:ext>
            </a:extLst>
          </p:cNvPr>
          <p:cNvCxnSpPr/>
          <p:nvPr/>
        </p:nvCxnSpPr>
        <p:spPr>
          <a:xfrm>
            <a:off x="7040109" y="163629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A7521D-F828-EE48-993D-27A06195AA61}"/>
              </a:ext>
            </a:extLst>
          </p:cNvPr>
          <p:cNvCxnSpPr/>
          <p:nvPr/>
        </p:nvCxnSpPr>
        <p:spPr>
          <a:xfrm>
            <a:off x="7040109" y="242324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489B3-4095-3547-B41C-F3909A4147CC}"/>
              </a:ext>
            </a:extLst>
          </p:cNvPr>
          <p:cNvCxnSpPr>
            <a:cxnSpLocks/>
          </p:cNvCxnSpPr>
          <p:nvPr/>
        </p:nvCxnSpPr>
        <p:spPr>
          <a:xfrm>
            <a:off x="7567894" y="2934100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843261-8E1C-484C-B0B5-1A15C0C646F0}"/>
              </a:ext>
            </a:extLst>
          </p:cNvPr>
          <p:cNvCxnSpPr/>
          <p:nvPr/>
        </p:nvCxnSpPr>
        <p:spPr>
          <a:xfrm>
            <a:off x="7040109" y="293410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605FFF-D932-1A45-ACD8-AC9C8FD625A4}"/>
              </a:ext>
            </a:extLst>
          </p:cNvPr>
          <p:cNvCxnSpPr/>
          <p:nvPr/>
        </p:nvCxnSpPr>
        <p:spPr>
          <a:xfrm>
            <a:off x="7040109" y="372105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EDB0A-3575-C947-B5E3-C28F6EF132D4}"/>
              </a:ext>
            </a:extLst>
          </p:cNvPr>
          <p:cNvCxnSpPr>
            <a:cxnSpLocks/>
          </p:cNvCxnSpPr>
          <p:nvPr/>
        </p:nvCxnSpPr>
        <p:spPr>
          <a:xfrm>
            <a:off x="7040109" y="1223297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79C5E6-1D45-4849-B918-8DDE6E8E363A}"/>
              </a:ext>
            </a:extLst>
          </p:cNvPr>
          <p:cNvCxnSpPr>
            <a:cxnSpLocks/>
          </p:cNvCxnSpPr>
          <p:nvPr/>
        </p:nvCxnSpPr>
        <p:spPr>
          <a:xfrm>
            <a:off x="7729919" y="17886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89162-17EF-A140-9CC4-F6B40FD3C3D1}"/>
              </a:ext>
            </a:extLst>
          </p:cNvPr>
          <p:cNvCxnSpPr>
            <a:cxnSpLocks/>
          </p:cNvCxnSpPr>
          <p:nvPr/>
        </p:nvCxnSpPr>
        <p:spPr>
          <a:xfrm>
            <a:off x="7040109" y="1788694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0ABC98-F1DC-FB4E-8AC5-3A3DD6CCEA73}"/>
              </a:ext>
            </a:extLst>
          </p:cNvPr>
          <p:cNvCxnSpPr>
            <a:cxnSpLocks/>
          </p:cNvCxnSpPr>
          <p:nvPr/>
        </p:nvCxnSpPr>
        <p:spPr>
          <a:xfrm>
            <a:off x="7040109" y="257564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88AE70-5533-2A41-B43C-5C00214B16C7}"/>
              </a:ext>
            </a:extLst>
          </p:cNvPr>
          <p:cNvCxnSpPr>
            <a:cxnSpLocks/>
          </p:cNvCxnSpPr>
          <p:nvPr/>
        </p:nvCxnSpPr>
        <p:spPr>
          <a:xfrm>
            <a:off x="5586694" y="2922871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0A2F2E-B72D-184B-A5A4-67E972E206A0}"/>
              </a:ext>
            </a:extLst>
          </p:cNvPr>
          <p:cNvCxnSpPr/>
          <p:nvPr/>
        </p:nvCxnSpPr>
        <p:spPr>
          <a:xfrm>
            <a:off x="5058909" y="2922871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516CFA-D2CE-3D42-88F4-71E6A1A75592}"/>
              </a:ext>
            </a:extLst>
          </p:cNvPr>
          <p:cNvCxnSpPr/>
          <p:nvPr/>
        </p:nvCxnSpPr>
        <p:spPr>
          <a:xfrm>
            <a:off x="5058909" y="372105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5ACBD-E23D-D241-B3AA-1D6232186A60}"/>
              </a:ext>
            </a:extLst>
          </p:cNvPr>
          <p:cNvCxnSpPr>
            <a:cxnSpLocks/>
          </p:cNvCxnSpPr>
          <p:nvPr/>
        </p:nvCxnSpPr>
        <p:spPr>
          <a:xfrm>
            <a:off x="5050888" y="2434476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C47D2A-1348-BA4E-9EA6-88E5E50D92C5}"/>
              </a:ext>
            </a:extLst>
          </p:cNvPr>
          <p:cNvSpPr txBox="1"/>
          <p:nvPr/>
        </p:nvSpPr>
        <p:spPr>
          <a:xfrm>
            <a:off x="7100622" y="3149412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0A3184-4776-A24D-B24C-16D0BA460229}"/>
              </a:ext>
            </a:extLst>
          </p:cNvPr>
          <p:cNvSpPr txBox="1"/>
          <p:nvPr/>
        </p:nvSpPr>
        <p:spPr>
          <a:xfrm rot="16200000">
            <a:off x="6291820" y="145162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0D6294-BD05-D449-9FEE-BBC8C620668E}"/>
              </a:ext>
            </a:extLst>
          </p:cNvPr>
          <p:cNvSpPr txBox="1"/>
          <p:nvPr/>
        </p:nvSpPr>
        <p:spPr>
          <a:xfrm rot="16200000">
            <a:off x="5234885" y="145162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92A583-098D-694D-AB1B-BC056D3CC6CE}"/>
              </a:ext>
            </a:extLst>
          </p:cNvPr>
          <p:cNvSpPr/>
          <p:nvPr/>
        </p:nvSpPr>
        <p:spPr>
          <a:xfrm>
            <a:off x="4973987" y="39074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EF3F75-E19C-564C-AF7D-6F459A1363BB}"/>
              </a:ext>
            </a:extLst>
          </p:cNvPr>
          <p:cNvSpPr/>
          <p:nvPr/>
        </p:nvSpPr>
        <p:spPr>
          <a:xfrm>
            <a:off x="6903599" y="390742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Core APIs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EF4F45-A83D-3345-A18C-90A00F98BF16}"/>
              </a:ext>
            </a:extLst>
          </p:cNvPr>
          <p:cNvSpPr/>
          <p:nvPr/>
        </p:nvSpPr>
        <p:spPr>
          <a:xfrm>
            <a:off x="5837030" y="288771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FFF237-9F62-7146-93DD-C76567D0D4A1}"/>
              </a:ext>
            </a:extLst>
          </p:cNvPr>
          <p:cNvSpPr/>
          <p:nvPr/>
        </p:nvSpPr>
        <p:spPr>
          <a:xfrm>
            <a:off x="3247170" y="288771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07171-CD61-B541-A9EC-5051C869B5BF}"/>
              </a:ext>
            </a:extLst>
          </p:cNvPr>
          <p:cNvSpPr/>
          <p:nvPr/>
        </p:nvSpPr>
        <p:spPr>
          <a:xfrm>
            <a:off x="3247169" y="127897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EA577C-B0E3-4347-9F75-F5207463B03D}"/>
              </a:ext>
            </a:extLst>
          </p:cNvPr>
          <p:cNvSpPr/>
          <p:nvPr/>
        </p:nvSpPr>
        <p:spPr>
          <a:xfrm>
            <a:off x="5837031" y="127897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F54D-D8E4-784E-87A5-A70CCF840F6C}"/>
              </a:ext>
            </a:extLst>
          </p:cNvPr>
          <p:cNvSpPr txBox="1"/>
          <p:nvPr/>
        </p:nvSpPr>
        <p:spPr>
          <a:xfrm>
            <a:off x="974690" y="1554358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67A83-54EA-7441-A5D1-D7189B13FD18}"/>
              </a:ext>
            </a:extLst>
          </p:cNvPr>
          <p:cNvSpPr txBox="1"/>
          <p:nvPr/>
        </p:nvSpPr>
        <p:spPr>
          <a:xfrm>
            <a:off x="974690" y="3140147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B93ED6-91C4-2744-98D3-F41CE57E52E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066111" y="205991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3EE9F8-8597-F04B-A769-034BA8FD44BB}"/>
              </a:ext>
            </a:extLst>
          </p:cNvPr>
          <p:cNvCxnSpPr>
            <a:cxnSpLocks/>
          </p:cNvCxnSpPr>
          <p:nvPr/>
        </p:nvCxnSpPr>
        <p:spPr>
          <a:xfrm>
            <a:off x="4346982" y="205991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836FE9-85E7-AC4D-A333-774601E9E314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6655971" y="215317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CD682-CA01-C747-84ED-E0E452840C94}"/>
              </a:ext>
            </a:extLst>
          </p:cNvPr>
          <p:cNvCxnSpPr>
            <a:cxnSpLocks/>
          </p:cNvCxnSpPr>
          <p:nvPr/>
        </p:nvCxnSpPr>
        <p:spPr>
          <a:xfrm flipH="1">
            <a:off x="4475580" y="205991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6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&amp; Community</a:t>
            </a:r>
          </a:p>
        </p:txBody>
      </p:sp>
    </p:spTree>
    <p:extLst>
      <p:ext uri="{BB962C8B-B14F-4D97-AF65-F5344CB8AC3E}">
        <p14:creationId xmlns:p14="http://schemas.microsoft.com/office/powerpoint/2010/main" val="213920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67ED70-BABE-4642-99D0-35E69781FCFE}"/>
              </a:ext>
            </a:extLst>
          </p:cNvPr>
          <p:cNvSpPr/>
          <p:nvPr/>
        </p:nvSpPr>
        <p:spPr>
          <a:xfrm>
            <a:off x="3792353" y="1768818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CB6617-B4DD-C34F-B122-21C7B8786862}"/>
              </a:ext>
            </a:extLst>
          </p:cNvPr>
          <p:cNvSpPr/>
          <p:nvPr/>
        </p:nvSpPr>
        <p:spPr>
          <a:xfrm>
            <a:off x="2920843" y="3695810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A26F0F-8B7D-C94F-98BE-9A9AB8F40941}"/>
              </a:ext>
            </a:extLst>
          </p:cNvPr>
          <p:cNvSpPr/>
          <p:nvPr/>
        </p:nvSpPr>
        <p:spPr>
          <a:xfrm>
            <a:off x="1571637" y="2611131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1CEA5-3AEB-5349-A7FE-F5957D27FCF3}"/>
              </a:ext>
            </a:extLst>
          </p:cNvPr>
          <p:cNvSpPr/>
          <p:nvPr/>
        </p:nvSpPr>
        <p:spPr>
          <a:xfrm>
            <a:off x="5912004" y="1526452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0E93A-A417-CE42-879A-76394986F846}"/>
              </a:ext>
            </a:extLst>
          </p:cNvPr>
          <p:cNvSpPr/>
          <p:nvPr/>
        </p:nvSpPr>
        <p:spPr>
          <a:xfrm>
            <a:off x="5912007" y="2599177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B1A981-5DFF-094F-A297-793D1476AB1F}"/>
              </a:ext>
            </a:extLst>
          </p:cNvPr>
          <p:cNvSpPr/>
          <p:nvPr/>
        </p:nvSpPr>
        <p:spPr>
          <a:xfrm>
            <a:off x="2920844" y="419513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91D88D-F2BB-B148-AEA8-25373E0F62D5}"/>
              </a:ext>
            </a:extLst>
          </p:cNvPr>
          <p:cNvSpPr/>
          <p:nvPr/>
        </p:nvSpPr>
        <p:spPr>
          <a:xfrm>
            <a:off x="4822255" y="430026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159265-8395-194E-925D-6ACD7A7FD837}"/>
              </a:ext>
            </a:extLst>
          </p:cNvPr>
          <p:cNvSpPr/>
          <p:nvPr/>
        </p:nvSpPr>
        <p:spPr>
          <a:xfrm>
            <a:off x="4822255" y="3710076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B95E91-7809-4B42-B612-CAB9188BD259}"/>
              </a:ext>
            </a:extLst>
          </p:cNvPr>
          <p:cNvSpPr/>
          <p:nvPr/>
        </p:nvSpPr>
        <p:spPr>
          <a:xfrm>
            <a:off x="1571636" y="1526452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0934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8E8F72-098D-B248-86A6-F5ECA7B42C12}"/>
              </a:ext>
            </a:extLst>
          </p:cNvPr>
          <p:cNvSpPr txBox="1">
            <a:spLocks/>
          </p:cNvSpPr>
          <p:nvPr/>
        </p:nvSpPr>
        <p:spPr>
          <a:xfrm>
            <a:off x="2044171" y="1049402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http://mxnet.io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</a:p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8F6E0-7952-F343-B207-ECEA57045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2" y="1036954"/>
            <a:ext cx="1247303" cy="1247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4D742-C174-8446-8BC8-91142C5D8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510" y="2877482"/>
            <a:ext cx="1189037" cy="1118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0D2407-69C3-5B4D-BBF5-F95AAD5D8B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4942722" y="2877482"/>
            <a:ext cx="1128944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E3045-AD66-114A-9034-F64469D052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774048" y="2919351"/>
            <a:ext cx="1584426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8A6894-2E0E-CD4E-A0D4-83A6316809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934" y="2886320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0CBD65-596E-6144-9A3B-CFD155879DF1}"/>
              </a:ext>
            </a:extLst>
          </p:cNvPr>
          <p:cNvSpPr txBox="1"/>
          <p:nvPr/>
        </p:nvSpPr>
        <p:spPr>
          <a:xfrm>
            <a:off x="176989" y="4062351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17DA6-A3DA-204D-8A13-7B5592E14EBD}"/>
              </a:ext>
            </a:extLst>
          </p:cNvPr>
          <p:cNvSpPr txBox="1"/>
          <p:nvPr/>
        </p:nvSpPr>
        <p:spPr>
          <a:xfrm>
            <a:off x="2220730" y="4074899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203AE8-EC7D-2B4B-87D2-326CBE6582F9}"/>
              </a:ext>
            </a:extLst>
          </p:cNvPr>
          <p:cNvSpPr txBox="1"/>
          <p:nvPr/>
        </p:nvSpPr>
        <p:spPr>
          <a:xfrm>
            <a:off x="4468100" y="4062351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BB20C-BA2F-1444-B2EC-4766289C2C73}"/>
              </a:ext>
            </a:extLst>
          </p:cNvPr>
          <p:cNvSpPr txBox="1"/>
          <p:nvPr/>
        </p:nvSpPr>
        <p:spPr>
          <a:xfrm>
            <a:off x="6877723" y="4079924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8F22-3614-F84C-9496-9C4A9007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9705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76D20D-035B-C34E-93C3-CABCF4A0BF19}"/>
              </a:ext>
            </a:extLst>
          </p:cNvPr>
          <p:cNvSpPr/>
          <p:nvPr/>
        </p:nvSpPr>
        <p:spPr>
          <a:xfrm>
            <a:off x="336789" y="660677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- The Straight Dope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https://gluon.mxnet.io/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NLP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http://gluon-nlp.mxnet.io/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Learning Toolkit for CV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https://gluon-cv.mxnet.io/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4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Various models</a:t>
            </a:r>
            <a:endParaRPr lang="en-US" sz="2400" dirty="0">
              <a:solidFill>
                <a:schemeClr val="bg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6"/>
              </a:rPr>
              <a:t>https://github.com/chinakook/Awesome-MXNet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4200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EEBAB-8167-AD4A-8E5E-F753D3128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35" b="33921"/>
          <a:stretch/>
        </p:blipFill>
        <p:spPr>
          <a:xfrm>
            <a:off x="14630399" y="14388907"/>
            <a:ext cx="3657601" cy="2182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A2C97B-9D7B-8341-B731-82B5C547C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35" b="33921"/>
          <a:stretch/>
        </p:blipFill>
        <p:spPr>
          <a:xfrm>
            <a:off x="14833599" y="14592107"/>
            <a:ext cx="3657601" cy="2182476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CA6A0CD-AD49-CB45-B70A-8B9156DEFF46}"/>
              </a:ext>
            </a:extLst>
          </p:cNvPr>
          <p:cNvSpPr txBox="1">
            <a:spLocks/>
          </p:cNvSpPr>
          <p:nvPr/>
        </p:nvSpPr>
        <p:spPr>
          <a:xfrm>
            <a:off x="163741" y="313266"/>
            <a:ext cx="8847667" cy="668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9F8DE-3292-644F-9DBE-3D042C9A3A7A}"/>
              </a:ext>
            </a:extLst>
          </p:cNvPr>
          <p:cNvSpPr txBox="1"/>
          <p:nvPr/>
        </p:nvSpPr>
        <p:spPr>
          <a:xfrm>
            <a:off x="271615" y="1463089"/>
            <a:ext cx="86319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US" sz="24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24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aws.amazon.com</a:t>
            </a:r>
            <a:r>
              <a:rPr lang="en-US" sz="24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4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sz="24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 Apache </a:t>
            </a: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with Amazon </a:t>
            </a:r>
            <a:r>
              <a:rPr lang="en-US" sz="24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US" sz="2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20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docs.aws.amazon.com</a:t>
            </a:r>
            <a:r>
              <a:rPr lang="en-US" sz="2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r>
              <a:rPr lang="en-US" sz="20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/latest/dg/</a:t>
            </a:r>
            <a:r>
              <a:rPr lang="en-US" sz="20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mxnet.html</a:t>
            </a:r>
            <a:endParaRPr lang="en-US" sz="200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Contact: </a:t>
            </a:r>
            <a:r>
              <a:rPr lang="en-US" sz="24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mxnet-info@amazon.com</a:t>
            </a:r>
            <a:endParaRPr lang="en-US" sz="2400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169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MXNet?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EFA202-D35C-8148-9D8C-3CF5CA90C1CD}"/>
              </a:ext>
            </a:extLst>
          </p:cNvPr>
          <p:cNvSpPr/>
          <p:nvPr/>
        </p:nvSpPr>
        <p:spPr>
          <a:xfrm>
            <a:off x="950667" y="1045999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Flexible &amp; 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Debugable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4346C6-947E-C244-B758-ECC2CAF85808}"/>
              </a:ext>
            </a:extLst>
          </p:cNvPr>
          <p:cNvSpPr/>
          <p:nvPr/>
        </p:nvSpPr>
        <p:spPr>
          <a:xfrm>
            <a:off x="2988941" y="2160846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F3C47A-1FD0-7242-94B1-4D5F57E519FD}"/>
              </a:ext>
            </a:extLst>
          </p:cNvPr>
          <p:cNvSpPr/>
          <p:nvPr/>
        </p:nvSpPr>
        <p:spPr>
          <a:xfrm>
            <a:off x="5074992" y="3285218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89557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84FA9-8077-2041-A47C-2F55210A9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774271"/>
            <a:ext cx="5137150" cy="489424"/>
          </a:xfrm>
        </p:spPr>
        <p:txBody>
          <a:bodyPr/>
          <a:lstStyle/>
          <a:p>
            <a:r>
              <a:rPr lang="en-US" dirty="0"/>
              <a:t>Since 2015</a:t>
            </a:r>
          </a:p>
        </p:txBody>
      </p:sp>
    </p:spTree>
    <p:extLst>
      <p:ext uri="{BB962C8B-B14F-4D97-AF65-F5344CB8AC3E}">
        <p14:creationId xmlns:p14="http://schemas.microsoft.com/office/powerpoint/2010/main" val="21630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F228608-502E-664F-9037-C679467AC054}"/>
              </a:ext>
            </a:extLst>
          </p:cNvPr>
          <p:cNvSpPr/>
          <p:nvPr/>
        </p:nvSpPr>
        <p:spPr>
          <a:xfrm>
            <a:off x="0" y="931584"/>
            <a:ext cx="9144000" cy="10249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2E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1763F-9B05-CB43-8209-801590B3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Originated from DMLC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4321A8-77A5-554B-B2AC-113562EBD02A}"/>
              </a:ext>
            </a:extLst>
          </p:cNvPr>
          <p:cNvSpPr/>
          <p:nvPr/>
        </p:nvSpPr>
        <p:spPr>
          <a:xfrm>
            <a:off x="2336837" y="2428526"/>
            <a:ext cx="5420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istributed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achine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earning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ommunity</a:t>
            </a:r>
            <a:endParaRPr lang="en-US" sz="2000" b="0" i="0" dirty="0">
              <a:solidFill>
                <a:schemeClr val="bg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0D2256-A943-C643-A5A7-BBC3B01D37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620" y="2261898"/>
            <a:ext cx="696734" cy="6967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04B711-B1E6-DE43-8DAC-DFD1642ED3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37" y="1258998"/>
            <a:ext cx="1586226" cy="3889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CBB0CB-EFD5-4A4E-880F-231366EC2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571" y="1155881"/>
            <a:ext cx="1366576" cy="5990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E2DC0B-2232-1B4A-A015-0B083F15E7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184" y="1290981"/>
            <a:ext cx="934263" cy="3181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36181A-5D63-7F4E-84F4-E6B7C47712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627" y="1289058"/>
            <a:ext cx="599001" cy="309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CD763A-C652-3441-864D-17A18E1CD6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716" y="1298474"/>
            <a:ext cx="1615264" cy="3310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85ED694-5EC5-3544-B303-38810D7648C7}"/>
              </a:ext>
            </a:extLst>
          </p:cNvPr>
          <p:cNvSpPr txBox="1"/>
          <p:nvPr/>
        </p:nvSpPr>
        <p:spPr>
          <a:xfrm>
            <a:off x="7328304" y="1319202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many more…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7BAFE4-7B0A-FF43-82D7-329AFE8FCB58}"/>
              </a:ext>
            </a:extLst>
          </p:cNvPr>
          <p:cNvSpPr/>
          <p:nvPr/>
        </p:nvSpPr>
        <p:spPr>
          <a:xfrm>
            <a:off x="0" y="3306059"/>
            <a:ext cx="9144000" cy="10249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2E3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72BC7D-F40E-7549-BE5F-BA00B7F547C4}"/>
              </a:ext>
            </a:extLst>
          </p:cNvPr>
          <p:cNvSpPr txBox="1"/>
          <p:nvPr/>
        </p:nvSpPr>
        <p:spPr>
          <a:xfrm>
            <a:off x="2322243" y="35189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A2E3"/>
                </a:solidFill>
              </a:rPr>
              <a:t>XGBoost</a:t>
            </a:r>
            <a:endParaRPr lang="en-US" b="1" i="1" dirty="0">
              <a:solidFill>
                <a:srgbClr val="00A2E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B8D86-E338-3A4B-AEA8-0ABB6908C572}"/>
              </a:ext>
            </a:extLst>
          </p:cNvPr>
          <p:cNvSpPr txBox="1"/>
          <p:nvPr/>
        </p:nvSpPr>
        <p:spPr>
          <a:xfrm>
            <a:off x="5873420" y="351890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A2E3"/>
                </a:solidFill>
              </a:rPr>
              <a:t>MinPy</a:t>
            </a:r>
            <a:endParaRPr lang="en-US" b="1" i="1" dirty="0">
              <a:solidFill>
                <a:srgbClr val="00A2E3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CB21A7-8C84-0D42-A1C7-1BAE86C31A58}"/>
              </a:ext>
            </a:extLst>
          </p:cNvPr>
          <p:cNvSpPr txBox="1"/>
          <p:nvPr/>
        </p:nvSpPr>
        <p:spPr>
          <a:xfrm>
            <a:off x="4293047" y="37035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A2E3"/>
                </a:solidFill>
              </a:rPr>
              <a:t>MXNet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45F7385-E800-5043-A84E-D35DA4A9AD11}"/>
              </a:ext>
            </a:extLst>
          </p:cNvPr>
          <p:cNvSpPr/>
          <p:nvPr/>
        </p:nvSpPr>
        <p:spPr>
          <a:xfrm rot="10800000">
            <a:off x="4433561" y="1768181"/>
            <a:ext cx="641171" cy="48463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81D5FA7B-2909-A144-8FEE-4E1DEE900D01}"/>
              </a:ext>
            </a:extLst>
          </p:cNvPr>
          <p:cNvSpPr/>
          <p:nvPr/>
        </p:nvSpPr>
        <p:spPr>
          <a:xfrm rot="10800000">
            <a:off x="4433561" y="3104440"/>
            <a:ext cx="641171" cy="48463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63F-9B05-CB43-8209-801590B3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Paper in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DD3A24-EE7A-FC46-9B11-467A6573F5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127" y="585879"/>
            <a:ext cx="5598627" cy="37324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05FF5-618F-654E-8BF5-1C05A5A1A343}"/>
              </a:ext>
            </a:extLst>
          </p:cNvPr>
          <p:cNvSpPr/>
          <p:nvPr/>
        </p:nvSpPr>
        <p:spPr>
          <a:xfrm>
            <a:off x="2400180" y="4352164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F98D-DB9E-924A-945F-2C840728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505B-18E3-8A46-9948-6A2E017B7D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317" y="2702683"/>
            <a:ext cx="1062764" cy="1309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7A8E0-4371-C146-9F1C-14D16232D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800" y="1481651"/>
            <a:ext cx="1751797" cy="6381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1B7727-BA02-8B41-886B-550DDDE23006}"/>
              </a:ext>
            </a:extLst>
          </p:cNvPr>
          <p:cNvSpPr/>
          <p:nvPr/>
        </p:nvSpPr>
        <p:spPr>
          <a:xfrm>
            <a:off x="4372276" y="1233654"/>
            <a:ext cx="3691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since November 2016.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0A2E-5728-7548-9317-5E7FC2314D4E}"/>
              </a:ext>
            </a:extLst>
          </p:cNvPr>
          <p:cNvSpPr/>
          <p:nvPr/>
        </p:nvSpPr>
        <p:spPr>
          <a:xfrm>
            <a:off x="4372276" y="2933689"/>
            <a:ext cx="3691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</p:spTree>
    <p:extLst>
      <p:ext uri="{BB962C8B-B14F-4D97-AF65-F5344CB8AC3E}">
        <p14:creationId xmlns:p14="http://schemas.microsoft.com/office/powerpoint/2010/main" val="151741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46D4-BE94-C545-B189-6AE6BDAB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B71A3-873F-BD40-A3CA-CE0251AD0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89" y="587985"/>
            <a:ext cx="17780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BDD3-0488-1049-AEDC-0CC37B821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89" y="588433"/>
            <a:ext cx="1854200" cy="4191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02A2E1-F828-4E4F-AA98-45F10F188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463161"/>
              </p:ext>
            </p:extLst>
          </p:nvPr>
        </p:nvGraphicFramePr>
        <p:xfrm>
          <a:off x="336789" y="1159933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4E83A8-4624-8F43-9426-9B7D5565E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9" y="587985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8379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Multi-language Support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6A280B-C475-4C4D-A6D3-2A7650A5199B}"/>
              </a:ext>
            </a:extLst>
          </p:cNvPr>
          <p:cNvSpPr/>
          <p:nvPr/>
        </p:nvSpPr>
        <p:spPr>
          <a:xfrm>
            <a:off x="3883424" y="3896703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721851-4AE7-7D43-BFF8-813AC7A9D642}"/>
              </a:ext>
            </a:extLst>
          </p:cNvPr>
          <p:cNvSpPr/>
          <p:nvPr/>
        </p:nvSpPr>
        <p:spPr>
          <a:xfrm>
            <a:off x="5797504" y="2404030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2C171-C7D3-724A-8E57-561B7220197C}"/>
              </a:ext>
            </a:extLst>
          </p:cNvPr>
          <p:cNvSpPr/>
          <p:nvPr/>
        </p:nvSpPr>
        <p:spPr>
          <a:xfrm>
            <a:off x="673980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93CB79-FA58-0A44-9531-B673691289F3}"/>
              </a:ext>
            </a:extLst>
          </p:cNvPr>
          <p:cNvSpPr/>
          <p:nvPr/>
        </p:nvSpPr>
        <p:spPr>
          <a:xfrm>
            <a:off x="482475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2F348F-376F-6D4F-9B83-6D2FC5E459B2}"/>
              </a:ext>
            </a:extLst>
          </p:cNvPr>
          <p:cNvSpPr/>
          <p:nvPr/>
        </p:nvSpPr>
        <p:spPr>
          <a:xfrm>
            <a:off x="290970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A2644-F371-0B4F-A37D-BEF1F9DEC1EC}"/>
              </a:ext>
            </a:extLst>
          </p:cNvPr>
          <p:cNvSpPr/>
          <p:nvPr/>
        </p:nvSpPr>
        <p:spPr>
          <a:xfrm>
            <a:off x="99465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3146A3-F6AE-0A48-9B63-7305F8B405B2}"/>
              </a:ext>
            </a:extLst>
          </p:cNvPr>
          <p:cNvSpPr/>
          <p:nvPr/>
        </p:nvSpPr>
        <p:spPr>
          <a:xfrm>
            <a:off x="3883424" y="2404030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0CC917-494A-434C-9544-CCBFD8B8EF3B}"/>
              </a:ext>
            </a:extLst>
          </p:cNvPr>
          <p:cNvSpPr/>
          <p:nvPr/>
        </p:nvSpPr>
        <p:spPr>
          <a:xfrm>
            <a:off x="1969344" y="2395808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049AC9-B7CF-BE40-AB9B-B5D40201AE3A}"/>
              </a:ext>
            </a:extLst>
          </p:cNvPr>
          <p:cNvCxnSpPr/>
          <p:nvPr/>
        </p:nvCxnSpPr>
        <p:spPr>
          <a:xfrm>
            <a:off x="511620" y="3368005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5867AB-C7CD-CE44-8FF1-1340087A4CAA}"/>
              </a:ext>
            </a:extLst>
          </p:cNvPr>
          <p:cNvSpPr txBox="1"/>
          <p:nvPr/>
        </p:nvSpPr>
        <p:spPr>
          <a:xfrm>
            <a:off x="565775" y="297857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011DC-6A2B-0F45-8334-5438F271D63E}"/>
              </a:ext>
            </a:extLst>
          </p:cNvPr>
          <p:cNvSpPr txBox="1"/>
          <p:nvPr/>
        </p:nvSpPr>
        <p:spPr>
          <a:xfrm>
            <a:off x="565775" y="338810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2EFFE99-7BAA-4741-9E78-BF7E94F96A04}"/>
              </a:ext>
            </a:extLst>
          </p:cNvPr>
          <p:cNvSpPr txBox="1">
            <a:spLocks/>
          </p:cNvSpPr>
          <p:nvPr/>
        </p:nvSpPr>
        <p:spPr>
          <a:xfrm>
            <a:off x="492369" y="570801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1600" b="0" i="1" dirty="0"/>
              <a:t>While keeping high performance from efficient backend</a:t>
            </a:r>
          </a:p>
        </p:txBody>
      </p:sp>
    </p:spTree>
    <p:extLst>
      <p:ext uri="{BB962C8B-B14F-4D97-AF65-F5344CB8AC3E}">
        <p14:creationId xmlns:p14="http://schemas.microsoft.com/office/powerpoint/2010/main" val="208559686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23958</TotalTime>
  <Words>465</Words>
  <Application>Microsoft Macintosh PowerPoint</Application>
  <PresentationFormat>On-screen Show (16:9)</PresentationFormat>
  <Paragraphs>123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Amazon Ember</vt:lpstr>
      <vt:lpstr>Amazon Ember Light</vt:lpstr>
      <vt:lpstr>Amazon Ember Regular</vt:lpstr>
      <vt:lpstr>Andale Mono</vt:lpstr>
      <vt:lpstr>Arial</vt:lpstr>
      <vt:lpstr>Calibri</vt:lpstr>
      <vt:lpstr>DeckTemplate-AWS</vt:lpstr>
      <vt:lpstr>PowerPoint Presentation</vt:lpstr>
      <vt:lpstr>Why MXNet?</vt:lpstr>
      <vt:lpstr>Quick History</vt:lpstr>
      <vt:lpstr>Originated from DMLC</vt:lpstr>
      <vt:lpstr>Original Paper in 2015</vt:lpstr>
      <vt:lpstr>Major Events</vt:lpstr>
      <vt:lpstr>Highlights</vt:lpstr>
      <vt:lpstr>Architecture</vt:lpstr>
      <vt:lpstr>Multi-language Support</vt:lpstr>
      <vt:lpstr>Optimized libraries</vt:lpstr>
      <vt:lpstr>Asynchronous Engine</vt:lpstr>
      <vt:lpstr>Python Core APIs</vt:lpstr>
      <vt:lpstr>Ecosystem &amp; Community</vt:lpstr>
      <vt:lpstr>Ecosystem</vt:lpstr>
      <vt:lpstr>Community</vt:lpstr>
      <vt:lpstr>Demo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105</cp:revision>
  <dcterms:created xsi:type="dcterms:W3CDTF">2016-06-17T18:22:10Z</dcterms:created>
  <dcterms:modified xsi:type="dcterms:W3CDTF">2018-09-21T16:54:30Z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